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75" r:id="rId6"/>
    <p:sldId id="263" r:id="rId7"/>
    <p:sldId id="262" r:id="rId8"/>
    <p:sldId id="269" r:id="rId9"/>
    <p:sldId id="270" r:id="rId10"/>
    <p:sldId id="272" r:id="rId11"/>
    <p:sldId id="266" r:id="rId12"/>
    <p:sldId id="273" r:id="rId13"/>
    <p:sldId id="260" r:id="rId14"/>
    <p:sldId id="274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бовь\Desktop\19864932-Симпатичные-попугай-птица-мультфиль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6085" y="141040"/>
            <a:ext cx="2769686" cy="2271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30402">
            <a:off x="408374" y="1232807"/>
            <a:ext cx="5803675" cy="165506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Georgia" pitchFamily="18" charset="0"/>
              </a:rPr>
              <a:t>Центр речевого развития В ДОУ</a:t>
            </a:r>
            <a:endParaRPr lang="ru-RU" sz="4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7" name="Picture 3" descr="C:\Users\Любовь\Desktop\уголок речи\hello_html_m3c4aa2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000372"/>
            <a:ext cx="4385376" cy="3387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62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714356"/>
            <a:ext cx="1619672" cy="236304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6675654" cy="519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Артикуляционная гимнастика в картинках</a:t>
            </a:r>
            <a:endParaRPr lang="ru-RU" sz="24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Материалы для</a:t>
            </a:r>
            <a:r>
              <a:rPr lang="ru-RU" sz="2000" b="1" dirty="0" smtClean="0">
                <a:solidFill>
                  <a:srgbClr val="FF0000"/>
                </a:solidFill>
              </a:rPr>
              <a:t> развитие артикуляционного аппарата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ds03.infourok.ru/uploads/ex/11ce/0004096d-05c48001/hello_html_m2057d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2643174" cy="3671075"/>
          </a:xfrm>
          <a:prstGeom prst="rect">
            <a:avLst/>
          </a:prstGeom>
          <a:noFill/>
        </p:spPr>
      </p:pic>
      <p:pic>
        <p:nvPicPr>
          <p:cNvPr id="26628" name="Picture 4" descr="https://pp.userapi.com/c7009/v7009251/50df/Vv4c7k8nMF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9298" y="1428736"/>
            <a:ext cx="2617894" cy="3643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6630" name="Picture 6" descr="http://117chita.detkin-club.ru/editor/1969/images/edd8ead0a99bc6a1f9362e4a2543963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428736"/>
            <a:ext cx="2587066" cy="3673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99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908720"/>
            <a:ext cx="3200400" cy="5760640"/>
          </a:xfrm>
        </p:spPr>
        <p:txBody>
          <a:bodyPr/>
          <a:lstStyle/>
          <a:p>
            <a:pPr algn="ctr"/>
            <a:r>
              <a:rPr lang="ru-RU" sz="1800" dirty="0" smtClean="0"/>
              <a:t>В</a:t>
            </a:r>
            <a:r>
              <a:rPr lang="ru-RU" sz="1800" dirty="0" smtClean="0"/>
              <a:t>ертушки</a:t>
            </a:r>
            <a:endParaRPr lang="ru-RU" sz="1800" dirty="0" smtClean="0"/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800" dirty="0" err="1" smtClean="0"/>
              <a:t>Аэрофутбол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908720"/>
            <a:ext cx="3200400" cy="53285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Тренажеры для дыхания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Материалы для</a:t>
            </a:r>
            <a:r>
              <a:rPr lang="ru-RU" sz="2000" dirty="0" smtClean="0">
                <a:solidFill>
                  <a:srgbClr val="FF0000"/>
                </a:solidFill>
              </a:rPr>
              <a:t> развития </a:t>
            </a:r>
            <a:r>
              <a:rPr lang="ru-RU" sz="2000" dirty="0" smtClean="0">
                <a:solidFill>
                  <a:srgbClr val="FF0000"/>
                </a:solidFill>
              </a:rPr>
              <a:t>дыхания: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юбовь\Desktop\Новая папка\Lenovo_A1000_IMG_20180511_162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39" y="1293637"/>
            <a:ext cx="3168352" cy="237626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овь\Desktop\Новая папка\Lenovo_A1000_IMG_20180511_162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2016224" cy="2688298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184" y="548680"/>
            <a:ext cx="1590815" cy="2320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0.wp.com/maam.ru/upload/blogs/1c01bf913a93b901df99f17c84a7fff5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143380"/>
            <a:ext cx="3286148" cy="246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http://dou106.ru/upload/information_system_85/1/1/8/item_1187/item_11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43380"/>
            <a:ext cx="3143272" cy="2357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153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908720"/>
            <a:ext cx="3200400" cy="44857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Дидактические игры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6248" y="908720"/>
            <a:ext cx="4000528" cy="44857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Музыкальные инструменты, шумовые коробочки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Материалы для</a:t>
            </a:r>
            <a:r>
              <a:rPr lang="ru-RU" sz="2000" dirty="0" smtClean="0">
                <a:solidFill>
                  <a:srgbClr val="FF0000"/>
                </a:solidFill>
              </a:rPr>
              <a:t> развития фонематического восприятия и слуха: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s://inteltoys.ru/preview/products/type_600x600/2014/08/6563.jpg"/>
          <p:cNvPicPr>
            <a:picLocks noChangeAspect="1" noChangeArrowheads="1"/>
          </p:cNvPicPr>
          <p:nvPr/>
        </p:nvPicPr>
        <p:blipFill>
          <a:blip r:embed="rId2"/>
          <a:srcRect t="13750" b="13749"/>
          <a:stretch>
            <a:fillRect/>
          </a:stretch>
        </p:blipFill>
        <p:spPr bwMode="auto">
          <a:xfrm>
            <a:off x="928662" y="1357298"/>
            <a:ext cx="2758965" cy="2000264"/>
          </a:xfrm>
          <a:prstGeom prst="rect">
            <a:avLst/>
          </a:prstGeom>
          <a:noFill/>
        </p:spPr>
      </p:pic>
      <p:pic>
        <p:nvPicPr>
          <p:cNvPr id="28676" name="Picture 4" descr="https://ds03.infourok.ru/uploads/ex/0d25/0004c814-cb735c62/img8.jpg"/>
          <p:cNvPicPr>
            <a:picLocks noChangeAspect="1" noChangeArrowheads="1"/>
          </p:cNvPicPr>
          <p:nvPr/>
        </p:nvPicPr>
        <p:blipFill>
          <a:blip r:embed="rId3" cstate="print"/>
          <a:srcRect l="7813" t="17708" r="4687" b="9375"/>
          <a:stretch>
            <a:fillRect/>
          </a:stretch>
        </p:blipFill>
        <p:spPr bwMode="auto">
          <a:xfrm>
            <a:off x="4500562" y="1428736"/>
            <a:ext cx="3314739" cy="2071702"/>
          </a:xfrm>
          <a:prstGeom prst="rect">
            <a:avLst/>
          </a:prstGeom>
          <a:noFill/>
        </p:spPr>
      </p:pic>
      <p:pic>
        <p:nvPicPr>
          <p:cNvPr id="3078" name="Picture 6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185" y="1214422"/>
            <a:ext cx="1590815" cy="2320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old.prodalit.ru/images/960000/958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1857388" cy="2594055"/>
          </a:xfrm>
          <a:prstGeom prst="rect">
            <a:avLst/>
          </a:prstGeom>
          <a:noFill/>
        </p:spPr>
      </p:pic>
      <p:sp>
        <p:nvSpPr>
          <p:cNvPr id="28680" name="AutoShape 8" descr="https://im0-tub-ru.yandex.net/i?id=9068da693e0dfa0ced3f48878043eef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im0-tub-ru.yandex.net/i?id=9068da693e0dfa0ced3f48878043eef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https://im0-tub-ru.yandex.net/i?id=59d2be48b9a840e2723045572b2d8168&amp;n=13"/>
          <p:cNvPicPr>
            <a:picLocks noChangeAspect="1" noChangeArrowheads="1"/>
          </p:cNvPicPr>
          <p:nvPr/>
        </p:nvPicPr>
        <p:blipFill>
          <a:blip r:embed="rId6"/>
          <a:srcRect l="14063" r="15624"/>
          <a:stretch>
            <a:fillRect/>
          </a:stretch>
        </p:blipFill>
        <p:spPr bwMode="auto">
          <a:xfrm>
            <a:off x="2643174" y="3929066"/>
            <a:ext cx="1857388" cy="264160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142976" y="3500438"/>
            <a:ext cx="6207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8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Рабочие тетради, альбомы, игры с упражнения</a:t>
            </a:r>
          </a:p>
        </p:txBody>
      </p:sp>
      <p:pic>
        <p:nvPicPr>
          <p:cNvPr id="28686" name="Picture 14" descr="https://cdn2.static1-sima-land.com/items/3303966/0/700-nw.jpg"/>
          <p:cNvPicPr>
            <a:picLocks noChangeAspect="1" noChangeArrowheads="1"/>
          </p:cNvPicPr>
          <p:nvPr/>
        </p:nvPicPr>
        <p:blipFill>
          <a:blip r:embed="rId7"/>
          <a:srcRect l="11786" r="12142"/>
          <a:stretch>
            <a:fillRect/>
          </a:stretch>
        </p:blipFill>
        <p:spPr bwMode="auto">
          <a:xfrm>
            <a:off x="6858016" y="4000504"/>
            <a:ext cx="1928826" cy="2535528"/>
          </a:xfrm>
          <a:prstGeom prst="rect">
            <a:avLst/>
          </a:prstGeom>
          <a:noFill/>
        </p:spPr>
      </p:pic>
      <p:pic>
        <p:nvPicPr>
          <p:cNvPr id="28688" name="Picture 16" descr="https://cdn2.static1-sima-land.com/items/3249049/0/700-nw.jpg"/>
          <p:cNvPicPr>
            <a:picLocks noChangeAspect="1" noChangeArrowheads="1"/>
          </p:cNvPicPr>
          <p:nvPr/>
        </p:nvPicPr>
        <p:blipFill>
          <a:blip r:embed="rId8"/>
          <a:srcRect l="16071" t="3215" r="15357" b="2499"/>
          <a:stretch>
            <a:fillRect/>
          </a:stretch>
        </p:blipFill>
        <p:spPr bwMode="auto">
          <a:xfrm>
            <a:off x="4714876" y="3982644"/>
            <a:ext cx="1928826" cy="265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153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824" y="282991"/>
            <a:ext cx="1619672" cy="236304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3483808" cy="5400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Массажные мячи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/>
              <a:t>Игры с прищепками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914400"/>
            <a:ext cx="3832424" cy="549439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Мелкие игрушки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err="1" smtClean="0"/>
              <a:t>Шнушнуровки</a:t>
            </a:r>
            <a:endParaRPr lang="ru-RU" sz="1600" dirty="0" smtClean="0"/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предметы на развитие мелкой </a:t>
            </a:r>
            <a:r>
              <a:rPr lang="ru-RU" sz="2000" dirty="0" smtClean="0">
                <a:solidFill>
                  <a:srgbClr val="FF0000"/>
                </a:solidFill>
              </a:rPr>
              <a:t>моторики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юбовь\Desktop\Новая папка\Lenovo_A1000_IMG_20180511_1618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3006756" cy="213029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бовь\Desktop\Новая папка\Lenovo_A1000_IMG_20180511_1617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48" y="4149080"/>
            <a:ext cx="3013585" cy="226018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овь\Desktop\Новая папка\Lenovo_A1000_IMG_20180511_1622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4184104"/>
            <a:ext cx="3059937" cy="229495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бовь\Desktop\Новая папка\Lenovo_A1000_IMG_20180511_1616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3059937" cy="213029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599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642918"/>
            <a:ext cx="1619672" cy="236304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3483808" cy="5400600"/>
          </a:xfrm>
        </p:spPr>
        <p:txBody>
          <a:bodyPr>
            <a:normAutofit/>
          </a:bodyPr>
          <a:lstStyle/>
          <a:p>
            <a:pPr algn="ctr"/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Материалы для развития </a:t>
            </a:r>
            <a:r>
              <a:rPr lang="ru-RU" sz="2000" dirty="0" err="1" smtClean="0">
                <a:solidFill>
                  <a:srgbClr val="FF0000"/>
                </a:solidFill>
              </a:rPr>
              <a:t>графомоторных</a:t>
            </a:r>
            <a:r>
              <a:rPr lang="ru-RU" sz="2000" dirty="0" smtClean="0">
                <a:solidFill>
                  <a:srgbClr val="FF0000"/>
                </a:solidFill>
              </a:rPr>
              <a:t> навыков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i.pinimg.com/originals/69/a7/6e/69a76ee19840210882203585c1b4f8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214710" cy="2077507"/>
          </a:xfrm>
          <a:prstGeom prst="rect">
            <a:avLst/>
          </a:prstGeom>
          <a:noFill/>
        </p:spPr>
      </p:pic>
      <p:pic>
        <p:nvPicPr>
          <p:cNvPr id="29700" name="Picture 4" descr="https://img.yakaboo.ua/media/mediagallery/image/0/9/09_12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071702" cy="2941669"/>
          </a:xfrm>
          <a:prstGeom prst="rect">
            <a:avLst/>
          </a:prstGeom>
          <a:noFill/>
        </p:spPr>
      </p:pic>
      <p:pic>
        <p:nvPicPr>
          <p:cNvPr id="29702" name="Picture 6" descr="http://ck.ot7.ru/uploads/7/9/5/Obvedi-po-konturu-i-raskras-zaychika_79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857232"/>
            <a:ext cx="2714644" cy="2628649"/>
          </a:xfrm>
          <a:prstGeom prst="rect">
            <a:avLst/>
          </a:prstGeom>
          <a:noFill/>
        </p:spPr>
      </p:pic>
      <p:pic>
        <p:nvPicPr>
          <p:cNvPr id="29704" name="Picture 8" descr="http://igrobukvoteka-shop.ru/uploads/product/204000/204062/204062.jpg"/>
          <p:cNvPicPr>
            <a:picLocks noChangeAspect="1" noChangeArrowheads="1"/>
          </p:cNvPicPr>
          <p:nvPr/>
        </p:nvPicPr>
        <p:blipFill>
          <a:blip r:embed="rId6"/>
          <a:srcRect l="6000" t="15000" r="6249" b="15250"/>
          <a:stretch>
            <a:fillRect/>
          </a:stretch>
        </p:blipFill>
        <p:spPr bwMode="auto">
          <a:xfrm>
            <a:off x="2714612" y="3643314"/>
            <a:ext cx="3000396" cy="2384922"/>
          </a:xfrm>
          <a:prstGeom prst="rect">
            <a:avLst/>
          </a:prstGeom>
          <a:noFill/>
        </p:spPr>
      </p:pic>
      <p:pic>
        <p:nvPicPr>
          <p:cNvPr id="29706" name="Picture 10" descr="https://jili-bili.ru/files/products/39/big/1442843062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000372"/>
            <a:ext cx="2385508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599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9147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Материалы по подготовке детей к обучению грамоте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arigames.ru/upload/iblock/910/910a7ee080358aba12d68256a23cef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505164" cy="1828770"/>
          </a:xfrm>
          <a:prstGeom prst="rect">
            <a:avLst/>
          </a:prstGeom>
          <a:noFill/>
        </p:spPr>
      </p:pic>
      <p:pic>
        <p:nvPicPr>
          <p:cNvPr id="2052" name="Picture 4" descr="http://900igr.net/up/datai/218401/0015-01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762462" cy="1928802"/>
          </a:xfrm>
          <a:prstGeom prst="rect">
            <a:avLst/>
          </a:prstGeom>
          <a:noFill/>
        </p:spPr>
      </p:pic>
      <p:pic>
        <p:nvPicPr>
          <p:cNvPr id="2054" name="Picture 6" descr="https://img.labirint.ru/rcimg/47c38808ac153856e6bf726f99e63955/1920x1080/comments_pic/1143/02labgi0l1319565859.jpg?13195658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928670"/>
            <a:ext cx="1928826" cy="2513129"/>
          </a:xfrm>
          <a:prstGeom prst="rect">
            <a:avLst/>
          </a:prstGeom>
          <a:noFill/>
        </p:spPr>
      </p:pic>
      <p:pic>
        <p:nvPicPr>
          <p:cNvPr id="2056" name="Picture 8" descr="https://pedsovet.org/upload/articles/slide/373807475587be033576484.69813040_articles_main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3945780" cy="2962262"/>
          </a:xfrm>
          <a:prstGeom prst="rect">
            <a:avLst/>
          </a:prstGeom>
          <a:noFill/>
        </p:spPr>
      </p:pic>
      <p:pic>
        <p:nvPicPr>
          <p:cNvPr id="2058" name="Picture 10" descr="https://spkubani.club/files/f63/f6350f0ec0715b6e918b67860b4318e8.jpg"/>
          <p:cNvPicPr>
            <a:picLocks noChangeAspect="1" noChangeArrowheads="1"/>
          </p:cNvPicPr>
          <p:nvPr/>
        </p:nvPicPr>
        <p:blipFill>
          <a:blip r:embed="rId6" cstate="print"/>
          <a:srcRect l="19844" r="18420"/>
          <a:stretch>
            <a:fillRect/>
          </a:stretch>
        </p:blipFill>
        <p:spPr bwMode="auto">
          <a:xfrm>
            <a:off x="6072198" y="928670"/>
            <a:ext cx="2428892" cy="2622857"/>
          </a:xfrm>
          <a:prstGeom prst="rect">
            <a:avLst/>
          </a:prstGeom>
          <a:noFill/>
        </p:spPr>
      </p:pic>
      <p:pic>
        <p:nvPicPr>
          <p:cNvPr id="2060" name="Picture 12" descr="https://avatars.mds.yandex.net/get-pdb/202366/ff50f79c-06a4-4e29-ae1a-c78025874e06/s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4714884"/>
            <a:ext cx="3286148" cy="197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800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Любовь\Desktop\19864932-Симпатичные-попугай-птица-мультфиль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88640"/>
            <a:ext cx="3266728" cy="2678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93060" y="1077583"/>
            <a:ext cx="5648623" cy="153430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Любовь\Desktop\chto_ya_vizh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88280"/>
            <a:ext cx="3726019" cy="40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310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1584176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Речь – удивительно сильное  средство, но нужно иметь много ума, чтобы пользоваться.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Г</a:t>
            </a:r>
            <a:r>
              <a:rPr lang="ru-RU" sz="2000" dirty="0"/>
              <a:t>. Гегель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060848"/>
            <a:ext cx="7520940" cy="41044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46" name="Picture 6" descr="G:\уголок речи\2476909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952934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34" y="1988840"/>
            <a:ext cx="2125613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66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158417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 пустых стенах ребенок не заговорит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И.Техеева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060848"/>
            <a:ext cx="7520940" cy="410445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46" name="Picture 6" descr="G:\уголок речи\2476909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952934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34" y="1988840"/>
            <a:ext cx="2125613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66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634876"/>
          </a:xfrm>
        </p:spPr>
        <p:txBody>
          <a:bodyPr/>
          <a:lstStyle/>
          <a:p>
            <a:pPr algn="ctr"/>
            <a:r>
              <a:rPr lang="ru-RU" sz="1800" b="1" i="1" dirty="0" smtClean="0"/>
              <a:t>направления работы по развитию </a:t>
            </a:r>
            <a:r>
              <a:rPr lang="ru-RU" sz="1800" b="1" i="1" dirty="0" smtClean="0"/>
              <a:t>речи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развитие словаря ребёнка;</a:t>
            </a:r>
            <a:br>
              <a:rPr lang="ru-RU" sz="1600" dirty="0" smtClean="0"/>
            </a:br>
            <a:r>
              <a:rPr lang="ru-RU" sz="1600" dirty="0" smtClean="0"/>
              <a:t>- работа над грамматическим строем речи (обучение различным способам словообразования, формирование грамматически правильной речи);</a:t>
            </a:r>
            <a:br>
              <a:rPr lang="ru-RU" sz="1600" dirty="0" smtClean="0"/>
            </a:br>
            <a:r>
              <a:rPr lang="ru-RU" sz="1600" dirty="0" smtClean="0"/>
              <a:t>- развитие связной речи (составление описательных и творческих рассказов, пересказы, описание картин и предметов, работа с загадками, пословицами и поговорками, стихами);</a:t>
            </a:r>
            <a:br>
              <a:rPr lang="ru-RU" sz="1600" dirty="0" smtClean="0"/>
            </a:br>
            <a:r>
              <a:rPr lang="ru-RU" sz="1600" dirty="0" smtClean="0"/>
              <a:t>- воспитание звуковой культуры речи (совершенствование речевого дыхания, развитие слухового внимания и фонематического слуха, закрепление в речи чистого звукопроизношения, работа над просодическими компонентами речи);</a:t>
            </a:r>
            <a:br>
              <a:rPr lang="ru-RU" sz="1600" dirty="0" smtClean="0"/>
            </a:br>
            <a:r>
              <a:rPr lang="ru-RU" sz="1600" dirty="0" smtClean="0"/>
              <a:t>- подготовка к обучению грамоте (знакомство со звукобуквенным анализом и синтезом, деление слов на слоги, анализ и синтез предложения);</a:t>
            </a:r>
            <a:br>
              <a:rPr lang="ru-RU" sz="1600" dirty="0" smtClean="0"/>
            </a:br>
            <a:r>
              <a:rPr lang="ru-RU" sz="1600" dirty="0" smtClean="0"/>
              <a:t>- развитие мелкой моторики и </a:t>
            </a:r>
            <a:r>
              <a:rPr lang="ru-RU" sz="1600" dirty="0" err="1" smtClean="0"/>
              <a:t>графомоторной</a:t>
            </a:r>
            <a:r>
              <a:rPr lang="ru-RU" sz="1600" dirty="0" smtClean="0"/>
              <a:t> функции;</a:t>
            </a:r>
            <a:br>
              <a:rPr lang="ru-RU" sz="1600" dirty="0" smtClean="0"/>
            </a:br>
            <a:r>
              <a:rPr lang="ru-RU" sz="1600" dirty="0" smtClean="0"/>
              <a:t>- знакомство с художественной литературой.</a:t>
            </a:r>
            <a:br>
              <a:rPr lang="ru-RU" sz="1600" dirty="0" smtClean="0"/>
            </a:b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9147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Материалы по ознакомлению с художественной литературой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0724" name="Picture 4" descr="https://cdn1.ozone.ru/multimedia/1008806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857620" cy="2782997"/>
          </a:xfrm>
          <a:prstGeom prst="rect">
            <a:avLst/>
          </a:prstGeom>
          <a:noFill/>
        </p:spPr>
      </p:pic>
      <p:pic>
        <p:nvPicPr>
          <p:cNvPr id="30726" name="Picture 6" descr="https://lapochka-shop.ru/upload/iblock/d11/d11ed2c9284f8904774bc277ae9cae85.jpg"/>
          <p:cNvPicPr>
            <a:picLocks noChangeAspect="1" noChangeArrowheads="1"/>
          </p:cNvPicPr>
          <p:nvPr/>
        </p:nvPicPr>
        <p:blipFill>
          <a:blip r:embed="rId3"/>
          <a:srcRect l="17500" t="6429" r="17142" b="4643"/>
          <a:stretch>
            <a:fillRect/>
          </a:stretch>
        </p:blipFill>
        <p:spPr bwMode="auto">
          <a:xfrm>
            <a:off x="6572264" y="3941936"/>
            <a:ext cx="2143140" cy="2916064"/>
          </a:xfrm>
          <a:prstGeom prst="rect">
            <a:avLst/>
          </a:prstGeom>
          <a:noFill/>
        </p:spPr>
      </p:pic>
      <p:pic>
        <p:nvPicPr>
          <p:cNvPr id="30728" name="Picture 8" descr="https://optomamarf.ru/files/9ff/9ffe5ac03327ef0b272dcc6b3f4a7f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2919810" cy="2143140"/>
          </a:xfrm>
          <a:prstGeom prst="rect">
            <a:avLst/>
          </a:prstGeom>
          <a:noFill/>
        </p:spPr>
      </p:pic>
      <p:pic>
        <p:nvPicPr>
          <p:cNvPr id="30730" name="Picture 10" descr="https://sezamshop.ru/pic/204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357694"/>
            <a:ext cx="3000396" cy="2070275"/>
          </a:xfrm>
          <a:prstGeom prst="rect">
            <a:avLst/>
          </a:prstGeom>
          <a:noFill/>
        </p:spPr>
      </p:pic>
      <p:pic>
        <p:nvPicPr>
          <p:cNvPr id="30732" name="Picture 12" descr="https://megatoys24.ru/uploads/all/f1/90/a3/f190a30f9e08e81b4219df713de1a7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071546"/>
            <a:ext cx="3634061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800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192" y="5072074"/>
            <a:ext cx="1152714" cy="16817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Материалы для </a:t>
            </a: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FF0000"/>
                </a:solidFill>
              </a:rPr>
              <a:t>азвития и активизации словаря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fsd.kopilkaurokov.ru/up/html/2017/12/08/k_5a2a66dbbde2d/img_user_file_5a2a66dc4195f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3619524" cy="2714644"/>
          </a:xfrm>
          <a:prstGeom prst="rect">
            <a:avLst/>
          </a:prstGeom>
          <a:noFill/>
        </p:spPr>
      </p:pic>
      <p:pic>
        <p:nvPicPr>
          <p:cNvPr id="4100" name="Picture 4" descr="https://fiction-books.ru/img/10054356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2509821" cy="360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160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mail.kupit-detal.ru/catalogs/production/images/1361083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2578356" cy="16939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4914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материалы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по развитию связной речи: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3200400" cy="42862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Последовательные картинки для составления рассказов</a:t>
            </a:r>
            <a:endParaRPr lang="ru-RU" sz="1600" dirty="0"/>
          </a:p>
        </p:txBody>
      </p:sp>
      <p:pic>
        <p:nvPicPr>
          <p:cNvPr id="3074" name="Picture 2" descr="https://avatars.mds.yandex.net/get-pdb/1902434/fbf5f553-42e3-477a-9847-2fb472fecc83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213690" cy="2439727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85786" y="714356"/>
            <a:ext cx="3200400" cy="4028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Сюжетные картинки</a:t>
            </a:r>
            <a:endParaRPr lang="ru-RU" dirty="0"/>
          </a:p>
        </p:txBody>
      </p:sp>
      <p:pic>
        <p:nvPicPr>
          <p:cNvPr id="3076" name="Picture 4" descr="https://ds04.infourok.ru/uploads/ex/032c/00085413-68d94b9a/hello_html_m75118d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142984"/>
            <a:ext cx="2500330" cy="2494284"/>
          </a:xfrm>
          <a:prstGeom prst="rect">
            <a:avLst/>
          </a:prstGeom>
          <a:noFill/>
        </p:spPr>
      </p:pic>
      <p:pic>
        <p:nvPicPr>
          <p:cNvPr id="3078" name="Picture 6" descr="https://fs00.infourok.ru/images/doc/233/86701/1/img8.jpg"/>
          <p:cNvPicPr>
            <a:picLocks noChangeAspect="1" noChangeArrowheads="1"/>
          </p:cNvPicPr>
          <p:nvPr/>
        </p:nvPicPr>
        <p:blipFill>
          <a:blip r:embed="rId5"/>
          <a:srcRect l="31250" t="58334" r="31250" b="5208"/>
          <a:stretch>
            <a:fillRect/>
          </a:stretch>
        </p:blipFill>
        <p:spPr bwMode="auto">
          <a:xfrm>
            <a:off x="142844" y="4214818"/>
            <a:ext cx="2428892" cy="1771067"/>
          </a:xfrm>
          <a:prstGeom prst="rect">
            <a:avLst/>
          </a:prstGeom>
          <a:noFill/>
        </p:spPr>
      </p:pic>
      <p:pic>
        <p:nvPicPr>
          <p:cNvPr id="12" name="Picture 6" descr="https://fs00.infourok.ru/images/doc/233/86701/1/img8.jpg"/>
          <p:cNvPicPr>
            <a:picLocks noChangeAspect="1" noChangeArrowheads="1"/>
          </p:cNvPicPr>
          <p:nvPr/>
        </p:nvPicPr>
        <p:blipFill>
          <a:blip r:embed="rId5"/>
          <a:srcRect l="72657" t="65625" r="10937" b="18750"/>
          <a:stretch>
            <a:fillRect/>
          </a:stretch>
        </p:blipFill>
        <p:spPr bwMode="auto">
          <a:xfrm>
            <a:off x="1357290" y="5072050"/>
            <a:ext cx="2500330" cy="1785950"/>
          </a:xfrm>
          <a:prstGeom prst="rect">
            <a:avLst/>
          </a:prstGeom>
          <a:noFill/>
        </p:spPr>
      </p:pic>
      <p:sp>
        <p:nvSpPr>
          <p:cNvPr id="13" name="Содержимое 8"/>
          <p:cNvSpPr txBox="1">
            <a:spLocks/>
          </p:cNvSpPr>
          <p:nvPr/>
        </p:nvSpPr>
        <p:spPr>
          <a:xfrm>
            <a:off x="785786" y="3857628"/>
            <a:ext cx="3200400" cy="402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Дидактические игры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0" name="Picture 8" descr="https://ds04.infourok.ru/uploads/ex/0c28/000db43f-81393bbf/img10.jpg"/>
          <p:cNvPicPr>
            <a:picLocks noChangeAspect="1" noChangeArrowheads="1"/>
          </p:cNvPicPr>
          <p:nvPr/>
        </p:nvPicPr>
        <p:blipFill>
          <a:blip r:embed="rId6" cstate="print"/>
          <a:srcRect l="12500" t="18750" r="8593" b="3124"/>
          <a:stretch>
            <a:fillRect/>
          </a:stretch>
        </p:blipFill>
        <p:spPr bwMode="auto">
          <a:xfrm>
            <a:off x="6143636" y="4286256"/>
            <a:ext cx="2714644" cy="2015825"/>
          </a:xfrm>
          <a:prstGeom prst="rect">
            <a:avLst/>
          </a:prstGeom>
          <a:noFill/>
        </p:spPr>
      </p:pic>
      <p:sp>
        <p:nvSpPr>
          <p:cNvPr id="15" name="Содержимое 8"/>
          <p:cNvSpPr txBox="1">
            <a:spLocks/>
          </p:cNvSpPr>
          <p:nvPr/>
        </p:nvSpPr>
        <p:spPr>
          <a:xfrm>
            <a:off x="5943600" y="3857628"/>
            <a:ext cx="3200400" cy="402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Схемы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составления рассказов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86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4" name="Picture 18" descr="https://umitoy.ru/upload/iblock/e3c/e3c631eab5becbb0e039c020ab95efc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0" t="5202" r="5276" b="4624"/>
          <a:stretch>
            <a:fillRect/>
          </a:stretch>
        </p:blipFill>
        <p:spPr bwMode="auto">
          <a:xfrm>
            <a:off x="5786446" y="4071942"/>
            <a:ext cx="2938543" cy="2214554"/>
          </a:xfrm>
          <a:prstGeom prst="rect">
            <a:avLst/>
          </a:prstGeom>
          <a:noFill/>
        </p:spPr>
      </p:pic>
      <p:pic>
        <p:nvPicPr>
          <p:cNvPr id="24586" name="Picture 10" descr="http://www.babypages.ru/upload/iblock/54d/54d6f7ffb415c41333eee1f16736534e.jpg"/>
          <p:cNvPicPr>
            <a:picLocks noChangeAspect="1" noChangeArrowheads="1"/>
          </p:cNvPicPr>
          <p:nvPr/>
        </p:nvPicPr>
        <p:blipFill>
          <a:blip r:embed="rId3" cstate="print"/>
          <a:srcRect l="14385" r="16089"/>
          <a:stretch>
            <a:fillRect/>
          </a:stretch>
        </p:blipFill>
        <p:spPr bwMode="auto">
          <a:xfrm>
            <a:off x="2928926" y="1357298"/>
            <a:ext cx="1714512" cy="2466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49147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материалы</a:t>
            </a:r>
            <a:r>
              <a:rPr lang="ru-RU" sz="2400" dirty="0" smtClean="0">
                <a:solidFill>
                  <a:srgbClr val="FF0000"/>
                </a:solidFill>
              </a:rPr>
              <a:t> для развития лексико-грамматических категорий: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714480" y="785794"/>
            <a:ext cx="5572164" cy="4286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Наглядные пособия, картинки</a:t>
            </a:r>
            <a:endParaRPr lang="ru-RU" dirty="0"/>
          </a:p>
        </p:txBody>
      </p:sp>
      <p:sp>
        <p:nvSpPr>
          <p:cNvPr id="13" name="Содержимое 8"/>
          <p:cNvSpPr txBox="1">
            <a:spLocks/>
          </p:cNvSpPr>
          <p:nvPr/>
        </p:nvSpPr>
        <p:spPr>
          <a:xfrm>
            <a:off x="3000364" y="3857628"/>
            <a:ext cx="3200400" cy="402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Дидактические игры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https://ds02.infourok.ru/uploads/ex/01dc/000879d3-406e2813/img8.jpg"/>
          <p:cNvPicPr>
            <a:picLocks noChangeAspect="1" noChangeArrowheads="1"/>
          </p:cNvPicPr>
          <p:nvPr/>
        </p:nvPicPr>
        <p:blipFill>
          <a:blip r:embed="rId4"/>
          <a:srcRect t="67709" r="67187"/>
          <a:stretch>
            <a:fillRect/>
          </a:stretch>
        </p:blipFill>
        <p:spPr bwMode="auto">
          <a:xfrm>
            <a:off x="571472" y="4214818"/>
            <a:ext cx="2571768" cy="1898169"/>
          </a:xfrm>
          <a:prstGeom prst="rect">
            <a:avLst/>
          </a:prstGeom>
          <a:noFill/>
        </p:spPr>
      </p:pic>
      <p:pic>
        <p:nvPicPr>
          <p:cNvPr id="24582" name="Picture 6" descr="https://images.ru.prom.st/526149849_w640_h640_slovoobrazovanie-grammatika-v.jpg"/>
          <p:cNvPicPr>
            <a:picLocks noChangeAspect="1" noChangeArrowheads="1"/>
          </p:cNvPicPr>
          <p:nvPr/>
        </p:nvPicPr>
        <p:blipFill>
          <a:blip r:embed="rId5" cstate="print"/>
          <a:srcRect l="14286" r="16327"/>
          <a:stretch>
            <a:fillRect/>
          </a:stretch>
        </p:blipFill>
        <p:spPr bwMode="auto">
          <a:xfrm>
            <a:off x="1785918" y="1214422"/>
            <a:ext cx="1784492" cy="2571768"/>
          </a:xfrm>
          <a:prstGeom prst="rect">
            <a:avLst/>
          </a:prstGeom>
          <a:noFill/>
        </p:spPr>
      </p:pic>
      <p:sp>
        <p:nvSpPr>
          <p:cNvPr id="24584" name="AutoShape 8" descr="https://kidzdream.ru/wp-content/uploads/2018/07/578f0ceb2b6da-768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www.xn--c1ajbh3aoaed0c.xn--p1ai/image/cache/catalog/85890dda853842f8878274f9a484e653-800x800.jpg"/>
          <p:cNvPicPr>
            <a:picLocks noChangeAspect="1" noChangeArrowheads="1"/>
          </p:cNvPicPr>
          <p:nvPr/>
        </p:nvPicPr>
        <p:blipFill>
          <a:blip r:embed="rId6" cstate="print"/>
          <a:srcRect l="14685" r="16083"/>
          <a:stretch>
            <a:fillRect/>
          </a:stretch>
        </p:blipFill>
        <p:spPr bwMode="auto">
          <a:xfrm>
            <a:off x="357158" y="1142984"/>
            <a:ext cx="1785950" cy="2579665"/>
          </a:xfrm>
          <a:prstGeom prst="rect">
            <a:avLst/>
          </a:prstGeom>
          <a:noFill/>
        </p:spPr>
      </p:pic>
      <p:pic>
        <p:nvPicPr>
          <p:cNvPr id="24590" name="Picture 14" descr="http://perviydoc.ru/docs/27/26543/conv_1/file1_html_m45160c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500174"/>
            <a:ext cx="2906202" cy="2199110"/>
          </a:xfrm>
          <a:prstGeom prst="rect">
            <a:avLst/>
          </a:prstGeom>
          <a:noFill/>
        </p:spPr>
      </p:pic>
      <p:pic>
        <p:nvPicPr>
          <p:cNvPr id="24592" name="Picture 16" descr="https://megatoys24.ru/uploads/all/28/cf/af/28cfafeb91f42a003c98fd3a4a8ce8e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1" t="14286" r="4082" b="12244"/>
          <a:stretch>
            <a:fillRect/>
          </a:stretch>
        </p:blipFill>
        <p:spPr bwMode="auto">
          <a:xfrm>
            <a:off x="3214678" y="4429132"/>
            <a:ext cx="2500300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86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https://knigamir.com/upload/iblock/f6a/f6a5e546f6db25e67fe6dafc50995a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85992"/>
            <a:ext cx="2143140" cy="2727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2" name="Picture 6" descr="C:\Users\Любовь\Desktop\9dff0017a48df13a11e544daa1fe7d8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005" y="714356"/>
            <a:ext cx="1862995" cy="2718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71934" y="1052736"/>
            <a:ext cx="3700466" cy="8046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Альбомы, </a:t>
            </a:r>
          </a:p>
          <a:p>
            <a:pPr algn="ctr"/>
            <a:r>
              <a:rPr lang="ru-RU" dirty="0" smtClean="0"/>
              <a:t>рабочие тетради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материалы для развития звуковой культуры речи, автоматизации </a:t>
            </a:r>
            <a:r>
              <a:rPr lang="ru-RU" sz="2000" dirty="0" smtClean="0">
                <a:solidFill>
                  <a:srgbClr val="FF0000"/>
                </a:solidFill>
              </a:rPr>
              <a:t>звуков: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s://ds03.infourok.ru/uploads/ex/0355/00051fec-62b274dc/4/hello_html_m3b0fad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928802"/>
            <a:ext cx="1985188" cy="252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71472" y="1071546"/>
            <a:ext cx="3606164" cy="4286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25604" name="Picture 4" descr="https://knigamir.com/upload/iblock/415/4150b8ac2c6b5c577d69307778324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1617"/>
            <a:ext cx="1857356" cy="2716383"/>
          </a:xfrm>
          <a:prstGeom prst="rect">
            <a:avLst/>
          </a:prstGeom>
          <a:noFill/>
        </p:spPr>
      </p:pic>
      <p:pic>
        <p:nvPicPr>
          <p:cNvPr id="25606" name="Picture 6" descr="https://cv6.litres.ru/pub/c/cover/36360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105993"/>
            <a:ext cx="1928826" cy="2752007"/>
          </a:xfrm>
          <a:prstGeom prst="rect">
            <a:avLst/>
          </a:prstGeom>
          <a:noFill/>
        </p:spPr>
      </p:pic>
      <p:sp>
        <p:nvSpPr>
          <p:cNvPr id="14" name="Содержимое 10"/>
          <p:cNvSpPr txBox="1">
            <a:spLocks/>
          </p:cNvSpPr>
          <p:nvPr/>
        </p:nvSpPr>
        <p:spPr>
          <a:xfrm>
            <a:off x="0" y="3429000"/>
            <a:ext cx="3786214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Картотеки упражнений, игр, заданий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8" name="Picture 8" descr="https://uchitel.by/storage/product/25/bbd485b1b15fdd87dbc83863dc344fb6.jpg"/>
          <p:cNvPicPr>
            <a:picLocks noChangeAspect="1" noChangeArrowheads="1"/>
          </p:cNvPicPr>
          <p:nvPr/>
        </p:nvPicPr>
        <p:blipFill>
          <a:blip r:embed="rId7"/>
          <a:srcRect t="16364" b="18180"/>
          <a:stretch>
            <a:fillRect/>
          </a:stretch>
        </p:blipFill>
        <p:spPr bwMode="auto">
          <a:xfrm>
            <a:off x="0" y="1571612"/>
            <a:ext cx="2619345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610" name="Picture 10" descr="https://img.chaconne.ru/img/26618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428736"/>
            <a:ext cx="1428760" cy="1984389"/>
          </a:xfrm>
          <a:prstGeom prst="rect">
            <a:avLst/>
          </a:prstGeom>
          <a:noFill/>
        </p:spPr>
      </p:pic>
      <p:pic>
        <p:nvPicPr>
          <p:cNvPr id="25614" name="Picture 14" descr="https://i.pinimg.com/originals/a4/79/01/a4790179fb18cc3bcf77ece8571ce15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929066"/>
            <a:ext cx="1937904" cy="2714620"/>
          </a:xfrm>
          <a:prstGeom prst="rect">
            <a:avLst/>
          </a:prstGeom>
          <a:noFill/>
        </p:spPr>
      </p:pic>
      <p:pic>
        <p:nvPicPr>
          <p:cNvPr id="25616" name="Picture 16" descr="https://doshkolnik63.ru/wp-content/uploads/2018/10/114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3571876"/>
            <a:ext cx="1928826" cy="2721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456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531</TotalTime>
  <Words>169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Центр речевого развития В ДОУ</vt:lpstr>
      <vt:lpstr>Речь – удивительно сильное  средство, но нужно иметь много ума, чтобы пользоваться.  Г. Гегель</vt:lpstr>
      <vt:lpstr>В пустых стенах ребенок не заговорит  И.Техеева</vt:lpstr>
      <vt:lpstr>направления работы по развитию речи  - развитие словаря ребёнка; - работа над грамматическим строем речи (обучение различным способам словообразования, формирование грамматически правильной речи); - развитие связной речи (составление описательных и творческих рассказов, пересказы, описание картин и предметов, работа с загадками, пословицами и поговорками, стихами); - воспитание звуковой культуры речи (совершенствование речевого дыхания, развитие слухового внимания и фонематического слуха, закрепление в речи чистого звукопроизношения, работа над просодическими компонентами речи); - подготовка к обучению грамоте (знакомство со звукобуквенным анализом и синтезом, деление слов на слоги, анализ и синтез предложения); - развитие мелкой моторики и графомоторной функции; - знакомство с художественной литературой. </vt:lpstr>
      <vt:lpstr>Материалы по ознакомлению с художественной литературой </vt:lpstr>
      <vt:lpstr>Материалы для развития и активизации словаря: </vt:lpstr>
      <vt:lpstr>материалы по развитию связной речи: </vt:lpstr>
      <vt:lpstr>материалы для развития лексико-грамматических категорий: </vt:lpstr>
      <vt:lpstr> материалы для развития звуковой культуры речи, автоматизации звуков:</vt:lpstr>
      <vt:lpstr>Материалы для развитие артикуляционного аппарата</vt:lpstr>
      <vt:lpstr>Материалы для развития дыхания:</vt:lpstr>
      <vt:lpstr>Материалы для развития фонематического восприятия и слуха:</vt:lpstr>
      <vt:lpstr>предметы на развитие мелкой моторики</vt:lpstr>
      <vt:lpstr>Материалы для развития графомоторных навыков</vt:lpstr>
      <vt:lpstr>Материалы по подготовке детей к обучению грамоте: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Речи</dc:title>
  <dc:creator>Любовь</dc:creator>
  <cp:lastModifiedBy>дас</cp:lastModifiedBy>
  <cp:revision>49</cp:revision>
  <dcterms:created xsi:type="dcterms:W3CDTF">2018-05-10T15:59:56Z</dcterms:created>
  <dcterms:modified xsi:type="dcterms:W3CDTF">2020-01-20T10:00:30Z</dcterms:modified>
</cp:coreProperties>
</file>